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58" r:id="rId5"/>
    <p:sldId id="259" r:id="rId6"/>
    <p:sldId id="266" r:id="rId7"/>
    <p:sldId id="265" r:id="rId8"/>
    <p:sldId id="260" r:id="rId9"/>
    <p:sldId id="261" r:id="rId10"/>
    <p:sldId id="267" r:id="rId11"/>
    <p:sldId id="269" r:id="rId12"/>
    <p:sldId id="264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4208C-CCF4-4B4E-8799-A9A0358309C1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AF8A-F013-406F-8718-298AD195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2AF8A-F013-406F-8718-298AD19596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7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7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0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0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6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8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8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A005-50D3-4977-A709-CB3F06564EA7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3313-3897-4DFB-BF94-8EFD10467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socscience/education/kidlit/aom/janaom.html" TargetMode="External"/><Relationship Id="rId2" Type="http://schemas.openxmlformats.org/officeDocument/2006/relationships/hyperlink" Target="http://media.jrn.com/images/26399811-mjs_workshift_1_of_hoffman.jpg_workshif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Lois_Ehlert#Awards" TargetMode="External"/><Relationship Id="rId4" Type="http://schemas.openxmlformats.org/officeDocument/2006/relationships/hyperlink" Target="https://mail.uncw.edu/owa/redir.aspx?C=5bCCemS6I02TfugLfY01aA2HoEEmBdFIfdZ_5uSu7PeV9hl5dbhmRC2HJ5YOFbFlCr15ZbhqRNI.&amp;URL=http%3a%2f%2fwww.amazon.com%2fLois-Ehlert%2fe%2fB000APJQ7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287982"/>
            <a:ext cx="50292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Lois </a:t>
            </a:r>
            <a:r>
              <a:rPr lang="en-US" sz="6600" dirty="0" err="1" smtClean="0"/>
              <a:t>Ehlert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" y="643128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Katie </a:t>
            </a:r>
            <a:r>
              <a:rPr lang="en-US" sz="2400" dirty="0" err="1" smtClean="0">
                <a:solidFill>
                  <a:schemeClr val="bg1"/>
                </a:solidFill>
              </a:rPr>
              <a:t>Cannington</a:t>
            </a:r>
            <a:r>
              <a:rPr lang="en-US" sz="2400" dirty="0" smtClean="0">
                <a:solidFill>
                  <a:schemeClr val="bg1"/>
                </a:solidFill>
              </a:rPr>
              <a:t>, Mollie Jamison, Michael Parsons, Caitlin Tharpe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50818"/>
            <a:ext cx="4572000" cy="30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 rot="3922412">
            <a:off x="153375" y="-148280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936267">
            <a:off x="7835924" y="776298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8195337" y="5638799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3704984">
            <a:off x="100361" y="5475303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rot="904990">
            <a:off x="-50305" y="648309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rot="20528728">
            <a:off x="6882376" y="504201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rot="895505">
            <a:off x="1005839" y="5720664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15078820">
            <a:off x="8314575" y="21705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60080" y="4846185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0400" y="6019800"/>
            <a:ext cx="4572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07280" y="7620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www.harcourtbooks.com/Images/LeafMan/0152053042-sample_28-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25" b="86612" l="23433" r="52239">
                        <a14:foregroundMark x1="26866" y1="53552" x2="28806" y2="56831"/>
                        <a14:foregroundMark x1="37015" y1="42896" x2="36567" y2="38525"/>
                        <a14:foregroundMark x1="29403" y1="55738" x2="26418" y2="51366"/>
                        <a14:backgroundMark x1="33284" y1="55738" x2="25821" y2="50820"/>
                        <a14:backgroundMark x1="27463" y1="61475" x2="25821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6302" r="43914" b="12771"/>
          <a:stretch/>
        </p:blipFill>
        <p:spPr bwMode="auto">
          <a:xfrm rot="12671481">
            <a:off x="5208029" y="-266550"/>
            <a:ext cx="3196882" cy="25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www.harcourtbooks.com/Images/LeafMan/0152053042-sample_28-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25" b="86612" l="23433" r="52239">
                        <a14:foregroundMark x1="26866" y1="53552" x2="28806" y2="56831"/>
                        <a14:foregroundMark x1="37015" y1="42896" x2="36567" y2="38525"/>
                        <a14:foregroundMark x1="29403" y1="55738" x2="26418" y2="51366"/>
                        <a14:backgroundMark x1="33284" y1="55738" x2="25821" y2="50820"/>
                        <a14:backgroundMark x1="27463" y1="61475" x2="25821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6302" r="43914" b="12771"/>
          <a:stretch/>
        </p:blipFill>
        <p:spPr bwMode="auto">
          <a:xfrm rot="530248">
            <a:off x="1526858" y="5258115"/>
            <a:ext cx="1828800" cy="14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g.mpl.org/nowatmpl/TopCat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" y="2057400"/>
            <a:ext cx="21031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blog.mpl.org/nowatmpl/TopCat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8696">
                        <a14:foregroundMark x1="66522" y1="56500" x2="74348" y2="55750"/>
                        <a14:backgroundMark x1="53913" y1="73750" x2="53043" y2="75500"/>
                        <a14:backgroundMark x1="58696" y1="84250" x2="49565" y2="84000"/>
                        <a14:backgroundMark x1="49565" y1="84000" x2="50000" y2="51000"/>
                        <a14:backgroundMark x1="54348" y1="50250" x2="49130" y2="50500"/>
                        <a14:backgroundMark x1="49130" y1="50500" x2="49130" y2="84750"/>
                        <a14:backgroundMark x1="74783" y1="54250" x2="76087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01" t="50000" r="6194" b="14942"/>
          <a:stretch/>
        </p:blipFill>
        <p:spPr bwMode="auto">
          <a:xfrm rot="6136799">
            <a:off x="6519025" y="5716871"/>
            <a:ext cx="67794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arget.scene7.com/is/image/Target/14255845?wid=280&amp;hei=28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286" l="10000" r="90000">
                        <a14:foregroundMark x1="21071" y1="76071" x2="21071" y2="94286"/>
                        <a14:backgroundMark x1="41071" y1="13929" x2="80000" y2="49643"/>
                        <a14:backgroundMark x1="76071" y1="54286" x2="58571" y2="43214"/>
                        <a14:backgroundMark x1="31429" y1="12857" x2="42500" y2="12857"/>
                        <a14:backgroundMark x1="73571" y1="84643" x2="38571" y2="82500"/>
                        <a14:backgroundMark x1="14643" y1="81429" x2="15357" y2="93571"/>
                        <a14:backgroundMark x1="13929" y1="12143" x2="13929" y2="1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7280" y="-338318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://target.scene7.com/is/image/Target/14255845?wid=280&amp;hei=280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286" l="10000" r="90000">
                        <a14:foregroundMark x1="21071" y1="76071" x2="21071" y2="94286"/>
                        <a14:backgroundMark x1="41071" y1="13929" x2="80000" y2="49643"/>
                        <a14:backgroundMark x1="76071" y1="54286" x2="58571" y2="43214"/>
                        <a14:backgroundMark x1="31429" y1="12857" x2="42500" y2="12857"/>
                        <a14:backgroundMark x1="73571" y1="84643" x2="38571" y2="82500"/>
                        <a14:backgroundMark x1="14643" y1="81429" x2="15357" y2="93571"/>
                        <a14:backgroundMark x1="13929" y1="12143" x2="13929" y2="1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1837" y="207834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570037"/>
            <a:ext cx="720473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Uses </a:t>
            </a:r>
            <a:r>
              <a:rPr lang="en-US" dirty="0"/>
              <a:t>collages using simple art </a:t>
            </a:r>
            <a:r>
              <a:rPr lang="en-US" dirty="0" smtClean="0"/>
              <a:t>materials</a:t>
            </a:r>
            <a:endParaRPr lang="en-US" dirty="0"/>
          </a:p>
          <a:p>
            <a:pPr lvl="1"/>
            <a:r>
              <a:rPr lang="en-US" dirty="0" smtClean="0"/>
              <a:t>likes </a:t>
            </a:r>
            <a:r>
              <a:rPr lang="en-US" dirty="0"/>
              <a:t>to use fabrics and  real objects in her </a:t>
            </a:r>
            <a:r>
              <a:rPr lang="en-US" dirty="0" smtClean="0"/>
              <a:t>collages</a:t>
            </a:r>
            <a:endParaRPr lang="en-US" dirty="0"/>
          </a:p>
          <a:p>
            <a:r>
              <a:rPr lang="en-US" dirty="0" smtClean="0"/>
              <a:t>paints </a:t>
            </a:r>
            <a:r>
              <a:rPr lang="en-US" dirty="0"/>
              <a:t>her own paper to get her desired </a:t>
            </a:r>
            <a:r>
              <a:rPr lang="en-US" dirty="0" smtClean="0"/>
              <a:t>color</a:t>
            </a:r>
            <a:endParaRPr lang="en-US" dirty="0"/>
          </a:p>
          <a:p>
            <a:r>
              <a:rPr lang="en-US" dirty="0" smtClean="0"/>
              <a:t>doesn’t </a:t>
            </a:r>
            <a:r>
              <a:rPr lang="en-US" dirty="0"/>
              <a:t>include people in her books so the reader becomes the main character</a:t>
            </a:r>
          </a:p>
          <a:p>
            <a:r>
              <a:rPr lang="en-US" dirty="0" smtClean="0"/>
              <a:t>Mostly </a:t>
            </a:r>
            <a:r>
              <a:rPr lang="en-US" dirty="0"/>
              <a:t>about nature and animals </a:t>
            </a:r>
          </a:p>
        </p:txBody>
      </p:sp>
      <p:sp>
        <p:nvSpPr>
          <p:cNvPr id="6" name="Isosceles Triangle 5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781800" cy="4525963"/>
          </a:xfrm>
        </p:spPr>
        <p:txBody>
          <a:bodyPr/>
          <a:lstStyle/>
          <a:p>
            <a:r>
              <a:rPr lang="en-US" dirty="0"/>
              <a:t>Caldecott Honor Book </a:t>
            </a:r>
            <a:r>
              <a:rPr lang="en-US" dirty="0" smtClean="0"/>
              <a:t>for </a:t>
            </a:r>
            <a:r>
              <a:rPr lang="en-US" i="1" dirty="0"/>
              <a:t>Color </a:t>
            </a:r>
            <a:r>
              <a:rPr lang="en-US" i="1" dirty="0" smtClean="0"/>
              <a:t>Zoo </a:t>
            </a:r>
            <a:r>
              <a:rPr lang="en-US" dirty="0" smtClean="0"/>
              <a:t>(1989)</a:t>
            </a:r>
          </a:p>
          <a:p>
            <a:r>
              <a:rPr lang="en-US" dirty="0" smtClean="0"/>
              <a:t>Honorable </a:t>
            </a:r>
            <a:r>
              <a:rPr lang="en-US" dirty="0"/>
              <a:t>Mention from the National Outdoor Book Award </a:t>
            </a:r>
            <a:r>
              <a:rPr lang="en-US" dirty="0" smtClean="0"/>
              <a:t>for </a:t>
            </a:r>
            <a:r>
              <a:rPr lang="en-US" i="1" dirty="0"/>
              <a:t>Leaf </a:t>
            </a:r>
            <a:r>
              <a:rPr lang="en-US" i="1" dirty="0" smtClean="0"/>
              <a:t>Man </a:t>
            </a:r>
            <a:r>
              <a:rPr lang="en-US" dirty="0" smtClean="0"/>
              <a:t>(2005)</a:t>
            </a: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508213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216" y="1600200"/>
            <a:ext cx="7222120" cy="4525963"/>
          </a:xfrm>
        </p:spPr>
        <p:txBody>
          <a:bodyPr/>
          <a:lstStyle/>
          <a:p>
            <a:r>
              <a:rPr lang="en-US" dirty="0" smtClean="0"/>
              <a:t>Shape Recognition (K.G.A.2): Students look around the classroom and find 3 examples of a square, a circle, a triangle, a rectangle, and a hexagon.  </a:t>
            </a:r>
          </a:p>
          <a:p>
            <a:r>
              <a:rPr lang="en-US" dirty="0" smtClean="0"/>
              <a:t>Living VS Non-living (K.L.1): Students will help create Venn diagram of stuffed animal </a:t>
            </a:r>
            <a:r>
              <a:rPr lang="en-US" smtClean="0"/>
              <a:t>dog versus a real dog.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56" y="1600200"/>
            <a:ext cx="673576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(</a:t>
            </a:r>
            <a:r>
              <a:rPr lang="en-US" sz="2000" dirty="0" smtClean="0"/>
              <a:t>picture)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media.jrn.com/images/26399811-mjs_workshift_1_of_hoffman.jpg_workshift.jpg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/>
              <a:t>(</a:t>
            </a:r>
            <a:r>
              <a:rPr lang="en-US" sz="2000" dirty="0"/>
              <a:t>biography)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www.mhhe.com/socscience/education/kidlit/aom/janaom.html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(list)</a:t>
            </a:r>
            <a:r>
              <a:rPr lang="en-US" sz="2000" dirty="0">
                <a:hlinkClick r:id="rId4"/>
              </a:rPr>
              <a:t> http://www.amazon.com/Lois-Ehlert/e/B000APJQ7I</a:t>
            </a:r>
            <a:endParaRPr lang="en-US" sz="2000" dirty="0" smtClean="0"/>
          </a:p>
          <a:p>
            <a:r>
              <a:rPr lang="en-US" sz="2000" dirty="0"/>
              <a:t>(awards) </a:t>
            </a: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en.wikipedia.org/wiki/Lois_Ehlert#Awards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56" y="1600200"/>
            <a:ext cx="6600075" cy="4525963"/>
          </a:xfrm>
        </p:spPr>
        <p:txBody>
          <a:bodyPr/>
          <a:lstStyle/>
          <a:p>
            <a:r>
              <a:rPr lang="en-US" dirty="0"/>
              <a:t>Birthdate: November 9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1934</a:t>
            </a:r>
          </a:p>
          <a:p>
            <a:r>
              <a:rPr lang="en-US" dirty="0" smtClean="0"/>
              <a:t>Birthplace</a:t>
            </a:r>
            <a:r>
              <a:rPr lang="en-US" dirty="0"/>
              <a:t>: Beaver Dam, </a:t>
            </a:r>
            <a:r>
              <a:rPr lang="en-US" dirty="0" smtClean="0"/>
              <a:t>Wisconsin</a:t>
            </a:r>
          </a:p>
          <a:p>
            <a:r>
              <a:rPr lang="en-US" dirty="0" smtClean="0"/>
              <a:t>Currently </a:t>
            </a:r>
            <a:r>
              <a:rPr lang="en-US" dirty="0"/>
              <a:t>lives in Milwaukee, Wisconsin</a:t>
            </a:r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arpe\AppData\Local\Microsoft\Windows\Temporary Internet Files\Content.IE5\KJJM9V5O\MC9004374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2" y="4343400"/>
            <a:ext cx="1768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17485" y="1600200"/>
            <a:ext cx="6812115" cy="4525963"/>
          </a:xfrm>
        </p:spPr>
        <p:txBody>
          <a:bodyPr/>
          <a:lstStyle/>
          <a:p>
            <a:r>
              <a:rPr lang="en-US" dirty="0" smtClean="0"/>
              <a:t>Collects ice fishing decoys</a:t>
            </a:r>
          </a:p>
          <a:p>
            <a:r>
              <a:rPr lang="en-US" dirty="0" smtClean="0"/>
              <a:t>She has more than 180 of them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Tharpe\AppData\Local\Microsoft\Windows\Temporary Internet Files\Content.IE5\KJJM9V5O\MC90043708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657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8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509" y="1600200"/>
            <a:ext cx="706249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/>
              <a:t>I grew up in a home where everyone seemed to be making something with their hands.”</a:t>
            </a:r>
          </a:p>
          <a:p>
            <a:r>
              <a:rPr lang="en-US" dirty="0" smtClean="0"/>
              <a:t>Mom </a:t>
            </a:r>
            <a:r>
              <a:rPr lang="en-US" dirty="0"/>
              <a:t>was a seamstress who provided her with fabrics</a:t>
            </a:r>
          </a:p>
          <a:p>
            <a:r>
              <a:rPr lang="en-US" dirty="0" smtClean="0"/>
              <a:t>Dad </a:t>
            </a:r>
            <a:r>
              <a:rPr lang="en-US" dirty="0"/>
              <a:t>had a workshop in the basement that provided her with unusual art materials like nails and lumber.</a:t>
            </a:r>
          </a:p>
          <a:p>
            <a:r>
              <a:rPr lang="en-US" dirty="0" smtClean="0"/>
              <a:t>Parents </a:t>
            </a:r>
            <a:r>
              <a:rPr lang="en-US" dirty="0"/>
              <a:t>gave her a desk to work at that they allowed her to keep messy as long as she continued to keep working on her art.</a:t>
            </a: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485" y="1600200"/>
            <a:ext cx="6812115" cy="4525963"/>
          </a:xfrm>
        </p:spPr>
        <p:txBody>
          <a:bodyPr/>
          <a:lstStyle/>
          <a:p>
            <a:r>
              <a:rPr lang="en-US" dirty="0" smtClean="0"/>
              <a:t>Graduated </a:t>
            </a:r>
            <a:r>
              <a:rPr lang="en-US" dirty="0"/>
              <a:t>from University of Wisconsin with a degree in English and Psychology</a:t>
            </a:r>
          </a:p>
          <a:p>
            <a:r>
              <a:rPr lang="en-US" dirty="0" smtClean="0"/>
              <a:t>Attended </a:t>
            </a:r>
            <a:r>
              <a:rPr lang="en-US" dirty="0"/>
              <a:t>Layton School of Art to become a graphic designer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Tharpe\AppData\Local\Microsoft\Windows\Temporary Internet Files\Content.IE5\XHDJGHJU\MC9002219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50" y="4469401"/>
            <a:ext cx="1688897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70037"/>
            <a:ext cx="720473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Worked </a:t>
            </a:r>
            <a:r>
              <a:rPr lang="en-US" dirty="0"/>
              <a:t>as an apprentice in an art studio delivering illustrations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night she would work on her own illustrations at the studio</a:t>
            </a:r>
          </a:p>
          <a:p>
            <a:r>
              <a:rPr lang="en-US" dirty="0" smtClean="0"/>
              <a:t>Created </a:t>
            </a:r>
            <a:r>
              <a:rPr lang="en-US" dirty="0"/>
              <a:t>illustrations for others but got frustrated with the limitations that were placed on her when working on someone else’s story.</a:t>
            </a:r>
          </a:p>
          <a:p>
            <a:r>
              <a:rPr lang="en-US" dirty="0" smtClean="0"/>
              <a:t>In </a:t>
            </a:r>
            <a:r>
              <a:rPr lang="en-US" dirty="0"/>
              <a:t>her late 40s decided to start writing and illustrating her own stories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216" y="1600200"/>
            <a:ext cx="748369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Dummy </a:t>
            </a:r>
            <a:r>
              <a:rPr lang="en-US" dirty="0"/>
              <a:t>book with sketches of 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Researches </a:t>
            </a:r>
            <a:r>
              <a:rPr lang="en-US" dirty="0"/>
              <a:t>the </a:t>
            </a:r>
            <a:r>
              <a:rPr lang="en-US" dirty="0" smtClean="0"/>
              <a:t>subject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Cuts </a:t>
            </a:r>
            <a:r>
              <a:rPr lang="en-US" dirty="0"/>
              <a:t>out each piece and begins gluing it on a </a:t>
            </a:r>
            <a:r>
              <a:rPr lang="en-US" dirty="0" smtClean="0"/>
              <a:t>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Starts </a:t>
            </a:r>
            <a:r>
              <a:rPr lang="en-US" dirty="0"/>
              <a:t>writing the story</a:t>
            </a:r>
          </a:p>
        </p:txBody>
      </p:sp>
      <p:sp>
        <p:nvSpPr>
          <p:cNvPr id="6" name="Isosceles Triangle 5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harpe\AppData\Local\Microsoft\Windows\Temporary Internet Files\Content.IE5\SU1DACYC\MC9004417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3539144" cy="452596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Growing vegetable soup (1987)</a:t>
            </a:r>
          </a:p>
          <a:p>
            <a:r>
              <a:rPr lang="en-US" dirty="0"/>
              <a:t>Planting a Rainbow (1988)</a:t>
            </a:r>
          </a:p>
          <a:p>
            <a:r>
              <a:rPr lang="en-US" dirty="0"/>
              <a:t>Color Zoo Board Book (1989)</a:t>
            </a:r>
          </a:p>
          <a:p>
            <a:r>
              <a:rPr lang="en-US" dirty="0"/>
              <a:t>Eating the Alphabet (1989)</a:t>
            </a:r>
          </a:p>
          <a:p>
            <a:r>
              <a:rPr lang="en-US" dirty="0"/>
              <a:t>Color Farm (1990)</a:t>
            </a:r>
          </a:p>
          <a:p>
            <a:r>
              <a:rPr lang="en-US" dirty="0"/>
              <a:t>Feathers for Lunch (1990)</a:t>
            </a:r>
          </a:p>
          <a:p>
            <a:r>
              <a:rPr lang="en-US" dirty="0"/>
              <a:t>Fish Eyes (1990)</a:t>
            </a:r>
          </a:p>
          <a:p>
            <a:r>
              <a:rPr lang="en-US" dirty="0"/>
              <a:t>Red Leaf, Yellow Leaf (1991)</a:t>
            </a:r>
          </a:p>
          <a:p>
            <a:r>
              <a:rPr lang="en-US" dirty="0"/>
              <a:t>Circus (1992)</a:t>
            </a:r>
          </a:p>
          <a:p>
            <a:r>
              <a:rPr lang="en-US" dirty="0"/>
              <a:t>Nuts to You! (1993)</a:t>
            </a:r>
          </a:p>
          <a:p>
            <a:r>
              <a:rPr lang="en-US" sz="2900" dirty="0"/>
              <a:t>Snowballs </a:t>
            </a:r>
            <a:r>
              <a:rPr lang="en-US" dirty="0"/>
              <a:t>(1995)</a:t>
            </a:r>
          </a:p>
          <a:p>
            <a:r>
              <a:rPr lang="en-US" dirty="0"/>
              <a:t>A </a:t>
            </a:r>
            <a:r>
              <a:rPr lang="en-US" dirty="0" err="1"/>
              <a:t>sembrar</a:t>
            </a:r>
            <a:r>
              <a:rPr lang="en-US" dirty="0"/>
              <a:t> </a:t>
            </a:r>
            <a:r>
              <a:rPr lang="en-US" dirty="0" err="1"/>
              <a:t>sopa</a:t>
            </a:r>
            <a:r>
              <a:rPr lang="en-US" dirty="0"/>
              <a:t> de </a:t>
            </a:r>
            <a:r>
              <a:rPr lang="en-US" dirty="0" err="1"/>
              <a:t>verduras</a:t>
            </a:r>
            <a:r>
              <a:rPr lang="en-US" dirty="0"/>
              <a:t> (1996)</a:t>
            </a:r>
          </a:p>
          <a:p>
            <a:r>
              <a:rPr lang="en-US" dirty="0"/>
              <a:t>Plumas para </a:t>
            </a:r>
            <a:r>
              <a:rPr lang="en-US" dirty="0" err="1"/>
              <a:t>almorzar</a:t>
            </a:r>
            <a:r>
              <a:rPr lang="en-US" dirty="0"/>
              <a:t> (1996)</a:t>
            </a:r>
          </a:p>
          <a:p>
            <a:r>
              <a:rPr lang="en-US" dirty="0"/>
              <a:t>Under my Nose (1996)</a:t>
            </a:r>
          </a:p>
          <a:p>
            <a:r>
              <a:rPr lang="en-US" dirty="0"/>
              <a:t>Cuckoo: A Mexican Folktale (1997)</a:t>
            </a:r>
          </a:p>
          <a:p>
            <a:r>
              <a:rPr lang="en-US" dirty="0"/>
              <a:t>Hands (1997)</a:t>
            </a:r>
          </a:p>
          <a:p>
            <a:r>
              <a:rPr lang="en-US" dirty="0"/>
              <a:t>Top Cat (1998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06240" y="1623836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Mole’s Hill 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Snowballs (1999)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Market Day (2000)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Waiting for Wings (2001)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my World (2002)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Moon Rope: A Peruvian Folktale (2003)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 de </a:t>
            </a:r>
            <a:r>
              <a:rPr lang="en-US" sz="1400" dirty="0" err="1"/>
              <a:t>mercado</a:t>
            </a:r>
            <a:r>
              <a:rPr lang="en-US" sz="1400" dirty="0"/>
              <a:t>: Una </a:t>
            </a:r>
            <a:r>
              <a:rPr lang="en-US" sz="1400" dirty="0" err="1"/>
              <a:t>historia</a:t>
            </a:r>
            <a:r>
              <a:rPr lang="en-US" sz="1400" dirty="0"/>
              <a:t> </a:t>
            </a:r>
            <a:r>
              <a:rPr lang="en-US" sz="1400" dirty="0" err="1"/>
              <a:t>contado</a:t>
            </a:r>
            <a:r>
              <a:rPr lang="en-US" sz="1400" dirty="0"/>
              <a:t> a </a:t>
            </a:r>
            <a:r>
              <a:rPr lang="en-US" sz="1400" dirty="0" err="1"/>
              <a:t>travs</a:t>
            </a:r>
            <a:r>
              <a:rPr lang="en-US" sz="1400" dirty="0"/>
              <a:t> del arte popular (2003)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Nuts to You! (2004)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Pie in the Sky (2004)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Leaf Man (2005)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Wag a Tail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Oodles of Animas (2008)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Lots of Spots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RRRalph</a:t>
            </a:r>
            <a:r>
              <a:rPr lang="en-US" sz="1400" dirty="0"/>
              <a:t>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Boo to You!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Mice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Scraps Book: Note for a Colorful Life (Released on March 4, 2014)</a:t>
            </a:r>
          </a:p>
        </p:txBody>
      </p:sp>
    </p:spTree>
    <p:extLst>
      <p:ext uri="{BB962C8B-B14F-4D97-AF65-F5344CB8AC3E}">
        <p14:creationId xmlns:p14="http://schemas.microsoft.com/office/powerpoint/2010/main" val="20615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Works (continued)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3922412">
            <a:off x="189858" y="-59692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936267">
            <a:off x="7787260" y="980925"/>
            <a:ext cx="1339308" cy="1149040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195337" y="5709108"/>
            <a:ext cx="948663" cy="879105"/>
          </a:xfrm>
          <a:prstGeom prst="triangl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6524117">
            <a:off x="188115" y="5372288"/>
            <a:ext cx="997829" cy="874619"/>
          </a:xfrm>
          <a:prstGeom prst="triangle">
            <a:avLst>
              <a:gd name="adj" fmla="val 39125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-26959" y="804663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20528728">
            <a:off x="6699471" y="5373680"/>
            <a:ext cx="1447800" cy="137160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895505">
            <a:off x="1055081" y="5998261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5078820">
            <a:off x="8293241" y="168213"/>
            <a:ext cx="731520" cy="731520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12480" y="4830897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696" y="70308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85256" y="0"/>
            <a:ext cx="731520" cy="7315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869" y="6151005"/>
            <a:ext cx="548640" cy="548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509" y="1600200"/>
            <a:ext cx="7256828" cy="4525963"/>
          </a:xfrm>
        </p:spPr>
        <p:txBody>
          <a:bodyPr/>
          <a:lstStyle/>
          <a:p>
            <a:r>
              <a:rPr lang="en-US" dirty="0"/>
              <a:t>I </a:t>
            </a:r>
            <a:r>
              <a:rPr lang="en-US" sz="2800" dirty="0"/>
              <a:t>Like Orange - Illustrated (1961)</a:t>
            </a:r>
          </a:p>
          <a:p>
            <a:r>
              <a:rPr lang="en-US" sz="2800" dirty="0"/>
              <a:t>Limericks by Lear - Selected and Illustrated (1965)</a:t>
            </a:r>
          </a:p>
          <a:p>
            <a:r>
              <a:rPr lang="en-US" sz="2800" dirty="0"/>
              <a:t>Sing a song of Sound - Illustrated (1973)</a:t>
            </a:r>
          </a:p>
          <a:p>
            <a:r>
              <a:rPr lang="en-US" sz="2800" dirty="0" err="1"/>
              <a:t>Chicka</a:t>
            </a:r>
            <a:r>
              <a:rPr lang="en-US" sz="2800" dirty="0"/>
              <a:t> </a:t>
            </a:r>
            <a:r>
              <a:rPr lang="en-US" sz="2800" dirty="0" err="1"/>
              <a:t>Chicka</a:t>
            </a:r>
            <a:r>
              <a:rPr lang="en-US" sz="2800" dirty="0"/>
              <a:t> Boom </a:t>
            </a:r>
            <a:r>
              <a:rPr lang="en-US" sz="2800" dirty="0" err="1"/>
              <a:t>Boom</a:t>
            </a:r>
            <a:r>
              <a:rPr lang="en-US" sz="2800" dirty="0"/>
              <a:t> - Illustrated (1989)</a:t>
            </a:r>
          </a:p>
          <a:p>
            <a:r>
              <a:rPr lang="en-US" sz="2800" dirty="0" err="1"/>
              <a:t>Chicka</a:t>
            </a:r>
            <a:r>
              <a:rPr lang="en-US" sz="2800" dirty="0"/>
              <a:t> </a:t>
            </a:r>
            <a:r>
              <a:rPr lang="en-US" sz="2800" dirty="0" err="1"/>
              <a:t>Chicka</a:t>
            </a:r>
            <a:r>
              <a:rPr lang="en-US" sz="2800" dirty="0"/>
              <a:t> </a:t>
            </a:r>
            <a:r>
              <a:rPr lang="en-US" sz="2800" dirty="0" err="1"/>
              <a:t>Sticka</a:t>
            </a:r>
            <a:r>
              <a:rPr lang="en-US" sz="2800" dirty="0"/>
              <a:t> </a:t>
            </a:r>
            <a:r>
              <a:rPr lang="en-US" sz="2800" dirty="0" err="1"/>
              <a:t>Sticka</a:t>
            </a:r>
            <a:r>
              <a:rPr lang="en-US" sz="2800" dirty="0"/>
              <a:t> - Illustrated (1989)</a:t>
            </a:r>
          </a:p>
          <a:p>
            <a:r>
              <a:rPr lang="en-US" sz="2800" dirty="0"/>
              <a:t>Angel Hide and Seek - Illustrated (1998)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659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Lois Ehlert</vt:lpstr>
      <vt:lpstr>Basic Information</vt:lpstr>
      <vt:lpstr>Interesting Facts</vt:lpstr>
      <vt:lpstr>Her Family</vt:lpstr>
      <vt:lpstr>Her Education</vt:lpstr>
      <vt:lpstr>Her Career</vt:lpstr>
      <vt:lpstr>Her Process</vt:lpstr>
      <vt:lpstr>Her Works</vt:lpstr>
      <vt:lpstr>Her Works (continued)</vt:lpstr>
      <vt:lpstr>Trends</vt:lpstr>
      <vt:lpstr>Awards</vt:lpstr>
      <vt:lpstr>PowerPoint Presentation</vt:lpstr>
      <vt:lpstr>Curriculum Connections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Ehlert</dc:title>
  <dc:creator>Caitlin Tharpe</dc:creator>
  <cp:lastModifiedBy>Caitlin Tharpe</cp:lastModifiedBy>
  <cp:revision>16</cp:revision>
  <dcterms:created xsi:type="dcterms:W3CDTF">2014-02-20T19:19:21Z</dcterms:created>
  <dcterms:modified xsi:type="dcterms:W3CDTF">2014-02-24T18:36:10Z</dcterms:modified>
</cp:coreProperties>
</file>